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3"/>
  </p:notesMasterIdLst>
  <p:sldIdLst>
    <p:sldId id="256" r:id="rId2"/>
    <p:sldId id="588" r:id="rId3"/>
    <p:sldId id="589" r:id="rId4"/>
    <p:sldId id="595" r:id="rId5"/>
    <p:sldId id="295" r:id="rId6"/>
    <p:sldId id="590" r:id="rId7"/>
    <p:sldId id="591" r:id="rId8"/>
    <p:sldId id="592" r:id="rId9"/>
    <p:sldId id="593" r:id="rId10"/>
    <p:sldId id="596" r:id="rId11"/>
    <p:sldId id="594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c" initials="a" lastIdx="1" clrIdx="0">
    <p:extLst>
      <p:ext uri="{19B8F6BF-5375-455C-9EA6-DF929625EA0E}">
        <p15:presenceInfo xmlns:p15="http://schemas.microsoft.com/office/powerpoint/2012/main" userId="at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F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CBB40-65D8-4A46-8992-06384BE5C25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8C573-FE9E-44B6-BD8B-9DB515A9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6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C573-FE9E-44B6-BD8B-9DB515A9B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386-3A18-43F2-AE35-DDD39CDE4D2E}" type="datetime1">
              <a:rPr lang="es-ES" smtClean="0"/>
              <a:t>18/11/2023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EE66CEB-2288-41A7-817B-26511437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313" y="6376654"/>
            <a:ext cx="729346" cy="48145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353331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7A9-6603-4A34-ADBD-401975CA5463}" type="datetime1">
              <a:rPr lang="es-ES" smtClean="0"/>
              <a:t>18/11/2023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E17F21E-8E08-42D3-AA16-88A5645B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313" y="6376654"/>
            <a:ext cx="729346" cy="48145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37246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A4CD-2263-4585-82C6-47B9DC850ACA}" type="datetime1">
              <a:rPr lang="es-ES" smtClean="0"/>
              <a:t>18/11/2023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9C7DC898-956C-4647-9ECD-549101CC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313" y="6376654"/>
            <a:ext cx="729346" cy="48145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62682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E926-5149-42C1-A09D-39049BF992A0}" type="datetime1">
              <a:rPr lang="es-ES" smtClean="0"/>
              <a:t>18/11/2023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01AF1B31-8DF0-4B21-A69C-C2AFEDDC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313" y="6376654"/>
            <a:ext cx="729346" cy="48145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02964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1CD6-5D53-4007-9532-B87438133221}" type="datetime1">
              <a:rPr lang="es-ES" smtClean="0"/>
              <a:t>18/11/2023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823EB200-8685-4EEB-BB4E-63ED9B4D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313" y="6376654"/>
            <a:ext cx="729346" cy="48145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80937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8547-A65D-42EA-B452-533DCE52D0A4}" type="datetime1">
              <a:rPr lang="es-ES" smtClean="0"/>
              <a:t>18/11/2023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C3078BE5-BD00-4C40-A811-3B2C3CA5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313" y="6376654"/>
            <a:ext cx="729346" cy="48145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90204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7F38-8C8E-4C40-A1B6-54EE4B72D528}" type="datetime1">
              <a:rPr lang="es-ES" smtClean="0"/>
              <a:t>18/11/2023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E668941-94CD-4386-BB4D-91A624A2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313" y="6376654"/>
            <a:ext cx="729346" cy="48145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59312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D07-85AC-4728-93F8-5AE8101581F3}" type="datetime1">
              <a:rPr lang="es-ES" smtClean="0"/>
              <a:t>18/11/2023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950B0-1E38-49EE-A8EC-58EDCB50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313" y="6376654"/>
            <a:ext cx="729346" cy="48145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29198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B43-158E-43F1-95A8-1F50460EA668}" type="datetime1">
              <a:rPr lang="es-ES" smtClean="0"/>
              <a:t>18/11/2023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4DA4A0B-B111-493B-B7CB-B0287FCE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313" y="6376654"/>
            <a:ext cx="729346" cy="48145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321090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E140-11BE-450A-AF04-DA75AC829417}" type="datetime1">
              <a:rPr lang="es-ES" smtClean="0"/>
              <a:t>18/11/2023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F71C9718-D18C-4CB7-A819-A71810EF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313" y="6376654"/>
            <a:ext cx="729346" cy="48145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64264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A9F-224D-4016-9F65-B045D46328C6}" type="datetime1">
              <a:rPr lang="es-ES" smtClean="0"/>
              <a:t>18/11/2023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E076B384-5F2D-42A4-8EC5-F6462943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313" y="6376654"/>
            <a:ext cx="729346" cy="48145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54637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AD13-B535-4325-BF14-4FC1B339DA49}" type="datetime1">
              <a:rPr lang="es-ES" smtClean="0"/>
              <a:t>18/11/2023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9E66D3B-9494-43A5-B32F-9B9F02AF8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8313" y="6513284"/>
            <a:ext cx="729346" cy="344821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C4E7E75B-08E3-4E0F-8DF7-1C48CBB9FE27}" type="slidenum">
              <a:rPr lang="es-ES" smtClean="0"/>
              <a:pPr/>
              <a:t>‹#›</a:t>
            </a:fld>
            <a:r>
              <a:rPr lang="es-ES" b="0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35821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hyperlink" Target="https://orcid.org/0000-0002-7797-1441" TargetMode="External"/><Relationship Id="rId7" Type="http://schemas.openxmlformats.org/officeDocument/2006/relationships/hyperlink" Target="https://scholar.google.com/citations?user=Ni36BIUAAAAJ&amp;hl=en&amp;oi=a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"/><Relationship Id="rId5" Type="http://schemas.openxmlformats.org/officeDocument/2006/relationships/hyperlink" Target="https://www.researchgate.net/profile/Alberto-Taboada-Crispi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tiff"/><Relationship Id="rId9" Type="http://schemas.openxmlformats.org/officeDocument/2006/relationships/hyperlink" Target="mailto:ataboada@uclv.edu.c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98613" y="1298536"/>
            <a:ext cx="11194774" cy="18272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Estimating Ejection Fraction from a new dataset via Deep-Learning using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EchoNet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-Dynamic library: A preliminary study</a:t>
            </a:r>
            <a:endParaRPr lang="es-E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606243" y="3583306"/>
            <a:ext cx="6385356" cy="2305928"/>
          </a:xfr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r>
              <a:rPr lang="es-ES" sz="2400" b="1" dirty="0"/>
              <a:t>Alberto Taboada </a:t>
            </a:r>
            <a:r>
              <a:rPr lang="es-ES" sz="2400" b="1" dirty="0" err="1"/>
              <a:t>Crispi</a:t>
            </a:r>
            <a:r>
              <a:rPr lang="es-ES" sz="2400" b="1" dirty="0"/>
              <a:t>, UCLV</a:t>
            </a:r>
          </a:p>
          <a:p>
            <a:pPr marL="0" indent="0">
              <a:buNone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Alberto Hurtado Armas, UCLV</a:t>
            </a:r>
          </a:p>
          <a:p>
            <a:pPr marL="0" indent="0">
              <a:buNone/>
            </a:pPr>
            <a:r>
              <a:rPr lang="es-C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Arian</a:t>
            </a: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Nodarse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Concepción, Cardio Centro, Santa Clara, VC</a:t>
            </a:r>
            <a:endParaRPr lang="es-CL" sz="18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Juan Adolfo </a:t>
            </a:r>
            <a:r>
              <a:rPr lang="es-E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Prohias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Martínez, </a:t>
            </a:r>
            <a:r>
              <a:rPr lang="es-E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Hosp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Hnos. </a:t>
            </a:r>
            <a:r>
              <a:rPr lang="es-E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Amejeiras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Habana</a:t>
            </a:r>
            <a:endParaRPr lang="en-GB" sz="18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Roberto Diaz-Amador, Univ. Católica de Maule, Chile</a:t>
            </a:r>
            <a:endParaRPr lang="es-ES" sz="1200" dirty="0"/>
          </a:p>
          <a:p>
            <a:pPr marL="0" indent="0">
              <a:buNone/>
            </a:pPr>
            <a:endParaRPr lang="es-ES" sz="2400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DD537B-6B62-495C-A84A-E57156730CB2}"/>
              </a:ext>
            </a:extLst>
          </p:cNvPr>
          <p:cNvGrpSpPr/>
          <p:nvPr/>
        </p:nvGrpSpPr>
        <p:grpSpPr>
          <a:xfrm>
            <a:off x="6646122" y="3971009"/>
            <a:ext cx="2198696" cy="371999"/>
            <a:chOff x="6285285" y="3892564"/>
            <a:chExt cx="2198696" cy="371999"/>
          </a:xfrm>
        </p:grpSpPr>
        <p:pic>
          <p:nvPicPr>
            <p:cNvPr id="7" name="Picture 19">
              <a:hlinkClick r:id="rId3"/>
              <a:extLst>
                <a:ext uri="{FF2B5EF4-FFF2-40B4-BE49-F238E27FC236}">
                  <a16:creationId xmlns:a16="http://schemas.microsoft.com/office/drawing/2014/main" id="{714E2D40-2A75-40C8-9F9F-542B25BF7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285" y="3892564"/>
              <a:ext cx="365760" cy="365760"/>
            </a:xfrm>
            <a:prstGeom prst="rect">
              <a:avLst/>
            </a:prstGeom>
          </p:spPr>
        </p:pic>
        <p:pic>
          <p:nvPicPr>
            <p:cNvPr id="8" name="Picture 21">
              <a:hlinkClick r:id="rId5"/>
              <a:extLst>
                <a:ext uri="{FF2B5EF4-FFF2-40B4-BE49-F238E27FC236}">
                  <a16:creationId xmlns:a16="http://schemas.microsoft.com/office/drawing/2014/main" id="{3F36C423-3B73-498C-8441-202EFE2C9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456" y="3898803"/>
              <a:ext cx="365760" cy="365760"/>
            </a:xfrm>
            <a:prstGeom prst="rect">
              <a:avLst/>
            </a:prstGeom>
          </p:spPr>
        </p:pic>
        <p:pic>
          <p:nvPicPr>
            <p:cNvPr id="9" name="Picture 23">
              <a:hlinkClick r:id="rId7"/>
              <a:extLst>
                <a:ext uri="{FF2B5EF4-FFF2-40B4-BE49-F238E27FC236}">
                  <a16:creationId xmlns:a16="http://schemas.microsoft.com/office/drawing/2014/main" id="{E8A044E1-1608-46F7-8D9D-EE4C7A676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3" t="-1142" r="27073" b="48112"/>
            <a:stretch/>
          </p:blipFill>
          <p:spPr>
            <a:xfrm>
              <a:off x="7411627" y="3898803"/>
              <a:ext cx="348922" cy="365760"/>
            </a:xfrm>
            <a:prstGeom prst="rect">
              <a:avLst/>
            </a:prstGeom>
          </p:spPr>
        </p:pic>
        <p:pic>
          <p:nvPicPr>
            <p:cNvPr id="11" name="Picture 27">
              <a:hlinkClick r:id="rId9"/>
              <a:extLst>
                <a:ext uri="{FF2B5EF4-FFF2-40B4-BE49-F238E27FC236}">
                  <a16:creationId xmlns:a16="http://schemas.microsoft.com/office/drawing/2014/main" id="{75380136-C7B9-41E2-B6A0-8909D120B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406" y="3892564"/>
              <a:ext cx="419575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460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número de diapositiva 2">
            <a:extLst>
              <a:ext uri="{FF2B5EF4-FFF2-40B4-BE49-F238E27FC236}">
                <a16:creationId xmlns:a16="http://schemas.microsoft.com/office/drawing/2014/main" id="{415D9F4E-1E08-4F78-9EFA-F8A8C814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709" y="6553200"/>
            <a:ext cx="722217" cy="303120"/>
          </a:xfrm>
        </p:spPr>
        <p:txBody>
          <a:bodyPr/>
          <a:lstStyle/>
          <a:p>
            <a:pPr algn="r"/>
            <a:fld id="{C4E7E75B-08E3-4E0F-8DF7-1C48CBB9FE27}" type="slidenum">
              <a:rPr lang="es-ES" smtClean="0"/>
              <a:pPr algn="r"/>
              <a:t>10</a:t>
            </a:fld>
            <a:r>
              <a:rPr lang="es-ES" b="0" dirty="0"/>
              <a:t>/11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4C2324-52AB-4A9B-B2D7-B1CB15368043}"/>
              </a:ext>
            </a:extLst>
          </p:cNvPr>
          <p:cNvSpPr/>
          <p:nvPr/>
        </p:nvSpPr>
        <p:spPr>
          <a:xfrm>
            <a:off x="276446" y="1089546"/>
            <a:ext cx="6321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</a:rPr>
              <a:t>Resultados y discusión: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70131-DC12-4E8D-A236-AC7E8CAF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15" y="1770323"/>
            <a:ext cx="8457418" cy="38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0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número de diapositiva 2">
            <a:extLst>
              <a:ext uri="{FF2B5EF4-FFF2-40B4-BE49-F238E27FC236}">
                <a16:creationId xmlns:a16="http://schemas.microsoft.com/office/drawing/2014/main" id="{415D9F4E-1E08-4F78-9EFA-F8A8C814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709" y="6553200"/>
            <a:ext cx="722217" cy="303120"/>
          </a:xfrm>
        </p:spPr>
        <p:txBody>
          <a:bodyPr/>
          <a:lstStyle/>
          <a:p>
            <a:pPr algn="r"/>
            <a:fld id="{C4E7E75B-08E3-4E0F-8DF7-1C48CBB9FE27}" type="slidenum">
              <a:rPr lang="es-ES" smtClean="0"/>
              <a:pPr algn="r"/>
              <a:t>11</a:t>
            </a:fld>
            <a:r>
              <a:rPr lang="es-ES" b="0" dirty="0"/>
              <a:t>/11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4C2324-52AB-4A9B-B2D7-B1CB15368043}"/>
              </a:ext>
            </a:extLst>
          </p:cNvPr>
          <p:cNvSpPr/>
          <p:nvPr/>
        </p:nvSpPr>
        <p:spPr>
          <a:xfrm>
            <a:off x="276445" y="1089546"/>
            <a:ext cx="11449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</a:rPr>
              <a:t>Conclusiones y recomendaciones: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El modelo entrenado mostró un </a:t>
            </a:r>
            <a:r>
              <a:rPr lang="es-ES" sz="2000" dirty="0" err="1">
                <a:latin typeface="Arial" panose="020B0604020202020204" pitchFamily="34" charset="0"/>
                <a:ea typeface="Calibri" panose="020F0502020204030204" pitchFamily="34" charset="0"/>
              </a:rPr>
              <a:t>desempe</a:t>
            </a:r>
            <a:r>
              <a:rPr lang="es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ño</a:t>
            </a:r>
            <a:r>
              <a:rPr lang="es-US" sz="2000" dirty="0">
                <a:latin typeface="Arial" panose="020B0604020202020204" pitchFamily="34" charset="0"/>
                <a:ea typeface="Calibri" panose="020F0502020204030204" pitchFamily="34" charset="0"/>
              </a:rPr>
              <a:t> aceptable con los nuevos 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000" dirty="0">
                <a:latin typeface="Arial" panose="020B0604020202020204" pitchFamily="34" charset="0"/>
                <a:ea typeface="Calibri" panose="020F0502020204030204" pitchFamily="34" charset="0"/>
              </a:rPr>
              <a:t>Es necesario aumentar el 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ú</a:t>
            </a:r>
            <a:r>
              <a:rPr lang="es-US" sz="2000" dirty="0">
                <a:latin typeface="Arial" panose="020B0604020202020204" pitchFamily="34" charset="0"/>
                <a:ea typeface="Calibri" panose="020F0502020204030204" pitchFamily="34" charset="0"/>
              </a:rPr>
              <a:t>mero de nuevos casos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000" dirty="0">
                <a:latin typeface="Arial" panose="020B0604020202020204" pitchFamily="34" charset="0"/>
                <a:ea typeface="Calibri" panose="020F0502020204030204" pitchFamily="34" charset="0"/>
              </a:rPr>
              <a:t>Hay que mejorar el preprocesamiento de los nuevos videos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3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número de diapositiva 2">
            <a:extLst>
              <a:ext uri="{FF2B5EF4-FFF2-40B4-BE49-F238E27FC236}">
                <a16:creationId xmlns:a16="http://schemas.microsoft.com/office/drawing/2014/main" id="{415D9F4E-1E08-4F78-9EFA-F8A8C814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709" y="6553200"/>
            <a:ext cx="722217" cy="303120"/>
          </a:xfrm>
        </p:spPr>
        <p:txBody>
          <a:bodyPr/>
          <a:lstStyle/>
          <a:p>
            <a:pPr algn="r"/>
            <a:fld id="{C4E7E75B-08E3-4E0F-8DF7-1C48CBB9FE27}" type="slidenum">
              <a:rPr lang="es-ES" smtClean="0"/>
              <a:pPr algn="r"/>
              <a:t>2</a:t>
            </a:fld>
            <a:r>
              <a:rPr lang="es-ES" b="0" dirty="0"/>
              <a:t>/11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4C2324-52AB-4A9B-B2D7-B1CB15368043}"/>
              </a:ext>
            </a:extLst>
          </p:cNvPr>
          <p:cNvSpPr/>
          <p:nvPr/>
        </p:nvSpPr>
        <p:spPr>
          <a:xfrm>
            <a:off x="276447" y="1089546"/>
            <a:ext cx="51203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</a:rPr>
              <a:t>Sumario: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Introducción a la LVEF…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Problemas-Objetivos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Materiales y Métodos: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Conjunto de imágenes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Modelos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Resultados y discusión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Conclusiones y recomendaciones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3D708-5F04-4D9C-86AC-10C4CFEE8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62" y="998009"/>
            <a:ext cx="4073078" cy="47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5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número de diapositiva 2">
            <a:extLst>
              <a:ext uri="{FF2B5EF4-FFF2-40B4-BE49-F238E27FC236}">
                <a16:creationId xmlns:a16="http://schemas.microsoft.com/office/drawing/2014/main" id="{415D9F4E-1E08-4F78-9EFA-F8A8C814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709" y="6553200"/>
            <a:ext cx="722217" cy="303120"/>
          </a:xfrm>
        </p:spPr>
        <p:txBody>
          <a:bodyPr/>
          <a:lstStyle/>
          <a:p>
            <a:pPr algn="r"/>
            <a:fld id="{C4E7E75B-08E3-4E0F-8DF7-1C48CBB9FE27}" type="slidenum">
              <a:rPr lang="es-ES" smtClean="0"/>
              <a:pPr algn="r"/>
              <a:t>3</a:t>
            </a:fld>
            <a:r>
              <a:rPr lang="es-ES" b="0" dirty="0"/>
              <a:t>/11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4C2324-52AB-4A9B-B2D7-B1CB15368043}"/>
              </a:ext>
            </a:extLst>
          </p:cNvPr>
          <p:cNvSpPr/>
          <p:nvPr/>
        </p:nvSpPr>
        <p:spPr>
          <a:xfrm>
            <a:off x="276447" y="1089546"/>
            <a:ext cx="1147628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</a:rPr>
              <a:t>Introducción a la LVEF:</a:t>
            </a:r>
            <a:endParaRPr lang="es-ES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ECV: 1ra causa de muerte en Cuba y el mundo.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LVEF: prueba diagnóstica para evaluar riesgo de fallo cardiaco, o la capacidad del corazón de bombear sangre rica en oxígeno hacia todo el organismo.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Estima porciento de sangre bombeada fuera del ventrículo izquierdo (SV) respecto al </a:t>
            </a:r>
            <a:r>
              <a:rPr lang="nn-NO" sz="2400" dirty="0">
                <a:latin typeface="Arial" panose="020B0604020202020204" pitchFamily="34" charset="0"/>
                <a:ea typeface="Calibri" panose="020F0502020204030204" pitchFamily="34" charset="0"/>
              </a:rPr>
              <a:t>volumen al final de la diástole (EDV)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al contraer ventrículo.</a:t>
            </a:r>
          </a:p>
          <a:p>
            <a:pPr lvl="1"/>
            <a:r>
              <a:rPr lang="nn-NO" sz="24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 LVEF = (SV/EDV) x 100</a:t>
            </a:r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Puede hacerse por cateterización, MRI, CT, medicina nuclear, o ecocardiograma (más usado).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7E742-A6B8-4781-A952-FA5B1E38C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22" y="4120274"/>
            <a:ext cx="2504431" cy="259345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7A21BE9-2D82-4573-BDB8-04E036C55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482" y="4630407"/>
            <a:ext cx="4102037" cy="1000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2352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 50% - 70% normal.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 41% - 49%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ligeramente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reducida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 &lt; 40%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reducida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5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número de diapositiva 2">
            <a:extLst>
              <a:ext uri="{FF2B5EF4-FFF2-40B4-BE49-F238E27FC236}">
                <a16:creationId xmlns:a16="http://schemas.microsoft.com/office/drawing/2014/main" id="{415D9F4E-1E08-4F78-9EFA-F8A8C814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709" y="6553200"/>
            <a:ext cx="722217" cy="303120"/>
          </a:xfrm>
        </p:spPr>
        <p:txBody>
          <a:bodyPr/>
          <a:lstStyle/>
          <a:p>
            <a:pPr algn="r"/>
            <a:fld id="{C4E7E75B-08E3-4E0F-8DF7-1C48CBB9FE27}" type="slidenum">
              <a:rPr lang="es-ES" smtClean="0"/>
              <a:pPr algn="r"/>
              <a:t>4</a:t>
            </a:fld>
            <a:r>
              <a:rPr lang="es-ES" b="0" dirty="0"/>
              <a:t>/11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4C2324-52AB-4A9B-B2D7-B1CB15368043}"/>
              </a:ext>
            </a:extLst>
          </p:cNvPr>
          <p:cNvSpPr/>
          <p:nvPr/>
        </p:nvSpPr>
        <p:spPr>
          <a:xfrm>
            <a:off x="276447" y="1089546"/>
            <a:ext cx="1147628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</a:rPr>
              <a:t>Introducción a la LVEF:</a:t>
            </a:r>
            <a:endParaRPr lang="es-ES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La estimación de LVEF por eco 2D manual es tediosa y propensa a fallos.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Actualmente se usan métodos 3D automáticos basados en IA (Stanford).</a:t>
            </a:r>
          </a:p>
          <a:p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6F7DB-043C-4A18-9550-2E365CF15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7" y="2389813"/>
            <a:ext cx="5616427" cy="31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631A1-F026-4A2D-B6D3-13239458C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535" y="2389813"/>
            <a:ext cx="5920017" cy="31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2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número de diapositiva 2">
            <a:extLst>
              <a:ext uri="{FF2B5EF4-FFF2-40B4-BE49-F238E27FC236}">
                <a16:creationId xmlns:a16="http://schemas.microsoft.com/office/drawing/2014/main" id="{415D9F4E-1E08-4F78-9EFA-F8A8C814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709" y="6553200"/>
            <a:ext cx="722217" cy="303120"/>
          </a:xfrm>
        </p:spPr>
        <p:txBody>
          <a:bodyPr/>
          <a:lstStyle/>
          <a:p>
            <a:pPr algn="r"/>
            <a:fld id="{C4E7E75B-08E3-4E0F-8DF7-1C48CBB9FE27}" type="slidenum">
              <a:rPr lang="es-ES" smtClean="0"/>
              <a:pPr algn="r"/>
              <a:t>5</a:t>
            </a:fld>
            <a:r>
              <a:rPr lang="es-ES" b="0" dirty="0"/>
              <a:t>/11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4C2324-52AB-4A9B-B2D7-B1CB15368043}"/>
              </a:ext>
            </a:extLst>
          </p:cNvPr>
          <p:cNvSpPr/>
          <p:nvPr/>
        </p:nvSpPr>
        <p:spPr>
          <a:xfrm>
            <a:off x="276447" y="1089546"/>
            <a:ext cx="114942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</a:rPr>
              <a:t>Problemas-Objetivos: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</a:rPr>
              <a:t>Problemas: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En Cuba no existen equipos que incluyan estimación automática de LVEF.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Los métodos ‘disponibles’ internacionalmente no están completos, listos para usarse.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</a:rPr>
              <a:t>Objetivos: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Poner a punto algoritmos basados en IA descritos en la literatura y evaluarlos con imágenes adquiridas con equipos disponibles en Cuba.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7F70E3-BB0F-4111-A0EE-339FAEA00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56" y="2499740"/>
            <a:ext cx="5867945" cy="22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número de diapositiva 2">
            <a:extLst>
              <a:ext uri="{FF2B5EF4-FFF2-40B4-BE49-F238E27FC236}">
                <a16:creationId xmlns:a16="http://schemas.microsoft.com/office/drawing/2014/main" id="{415D9F4E-1E08-4F78-9EFA-F8A8C814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709" y="6553200"/>
            <a:ext cx="722217" cy="303120"/>
          </a:xfrm>
        </p:spPr>
        <p:txBody>
          <a:bodyPr/>
          <a:lstStyle/>
          <a:p>
            <a:pPr algn="r"/>
            <a:fld id="{C4E7E75B-08E3-4E0F-8DF7-1C48CBB9FE27}" type="slidenum">
              <a:rPr lang="es-ES" smtClean="0"/>
              <a:pPr algn="r"/>
              <a:t>6</a:t>
            </a:fld>
            <a:r>
              <a:rPr lang="es-ES" b="0" dirty="0"/>
              <a:t>/11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4C2324-52AB-4A9B-B2D7-B1CB15368043}"/>
              </a:ext>
            </a:extLst>
          </p:cNvPr>
          <p:cNvSpPr/>
          <p:nvPr/>
        </p:nvSpPr>
        <p:spPr>
          <a:xfrm>
            <a:off x="276446" y="1089546"/>
            <a:ext cx="11548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</a:rPr>
              <a:t>Materiales y Métodos: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Conjunto de imágenes (videos)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Base </a:t>
            </a:r>
            <a:r>
              <a:rPr lang="en-GB" sz="2000" dirty="0" err="1"/>
              <a:t>EchoNet</a:t>
            </a:r>
            <a:r>
              <a:rPr lang="en-GB" sz="2000" dirty="0"/>
              <a:t>-Dynamic de la Universidad de Stanford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10 030 videos preprocesados de ecocardiografías de 4 cavidades, de 2 a 5 s de duración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30A68-5D5C-4B94-8E63-1927CC1E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5" y="2166764"/>
            <a:ext cx="6538693" cy="36961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31915A-41EB-4AF2-BA20-E51D9A52D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78" y="2427969"/>
            <a:ext cx="5311600" cy="1371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302C4A-6A83-4D18-BA8C-B689D08B5647}"/>
              </a:ext>
            </a:extLst>
          </p:cNvPr>
          <p:cNvSpPr txBox="1"/>
          <p:nvPr/>
        </p:nvSpPr>
        <p:spPr>
          <a:xfrm>
            <a:off x="6423212" y="4060893"/>
            <a:ext cx="5487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19 </a:t>
            </a:r>
            <a:r>
              <a:rPr lang="en-GB" sz="1800" dirty="0" err="1"/>
              <a:t>nuevas</a:t>
            </a:r>
            <a:r>
              <a:rPr lang="en-GB" sz="1800" dirty="0"/>
              <a:t> </a:t>
            </a:r>
            <a:r>
              <a:rPr lang="en-GB" sz="1800" dirty="0" err="1"/>
              <a:t>imágenes</a:t>
            </a:r>
            <a:r>
              <a:rPr lang="en-GB" sz="1800" dirty="0"/>
              <a:t> </a:t>
            </a:r>
            <a:r>
              <a:rPr lang="en-GB" sz="1800" dirty="0" err="1"/>
              <a:t>obtenidas</a:t>
            </a:r>
            <a:r>
              <a:rPr lang="en-GB" sz="1800" dirty="0"/>
              <a:t> en </a:t>
            </a:r>
            <a:r>
              <a:rPr lang="en-GB" sz="1800" dirty="0" err="1"/>
              <a:t>CardioCentro</a:t>
            </a:r>
            <a:r>
              <a:rPr lang="en-GB" sz="1800" dirty="0"/>
              <a:t> VC</a:t>
            </a:r>
          </a:p>
        </p:txBody>
      </p:sp>
    </p:spTree>
    <p:extLst>
      <p:ext uri="{BB962C8B-B14F-4D97-AF65-F5344CB8AC3E}">
        <p14:creationId xmlns:p14="http://schemas.microsoft.com/office/powerpoint/2010/main" val="235143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número de diapositiva 2">
            <a:extLst>
              <a:ext uri="{FF2B5EF4-FFF2-40B4-BE49-F238E27FC236}">
                <a16:creationId xmlns:a16="http://schemas.microsoft.com/office/drawing/2014/main" id="{415D9F4E-1E08-4F78-9EFA-F8A8C814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709" y="6553200"/>
            <a:ext cx="722217" cy="303120"/>
          </a:xfrm>
        </p:spPr>
        <p:txBody>
          <a:bodyPr/>
          <a:lstStyle/>
          <a:p>
            <a:pPr algn="r"/>
            <a:fld id="{C4E7E75B-08E3-4E0F-8DF7-1C48CBB9FE27}" type="slidenum">
              <a:rPr lang="es-ES" smtClean="0"/>
              <a:pPr algn="r"/>
              <a:t>7</a:t>
            </a:fld>
            <a:r>
              <a:rPr lang="es-ES" b="0" dirty="0"/>
              <a:t>/11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4C2324-52AB-4A9B-B2D7-B1CB15368043}"/>
              </a:ext>
            </a:extLst>
          </p:cNvPr>
          <p:cNvSpPr/>
          <p:nvPr/>
        </p:nvSpPr>
        <p:spPr>
          <a:xfrm>
            <a:off x="276446" y="1089546"/>
            <a:ext cx="6016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</a:rPr>
              <a:t>Materiales y Métodos: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Modelos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E218E-CBB8-46D0-8D83-CE8526A9A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909" y="1551211"/>
            <a:ext cx="8150047" cy="4652365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959EBB1-330E-4CA7-BBA7-2472DD5FD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7591" y="5750420"/>
            <a:ext cx="31281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modelos r2plus1d_18, </a:t>
            </a:r>
            <a:r>
              <a:rPr kumimoji="0" lang="es-ES_tradnl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r3d_18</a:t>
            </a:r>
            <a:r>
              <a:rPr kumimoji="0" lang="es-ES_tradnl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kumimoji="0" lang="es-ES_tradnl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mc3_18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8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número de diapositiva 2">
            <a:extLst>
              <a:ext uri="{FF2B5EF4-FFF2-40B4-BE49-F238E27FC236}">
                <a16:creationId xmlns:a16="http://schemas.microsoft.com/office/drawing/2014/main" id="{415D9F4E-1E08-4F78-9EFA-F8A8C814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709" y="6553200"/>
            <a:ext cx="722217" cy="303120"/>
          </a:xfrm>
        </p:spPr>
        <p:txBody>
          <a:bodyPr/>
          <a:lstStyle/>
          <a:p>
            <a:pPr algn="r"/>
            <a:fld id="{C4E7E75B-08E3-4E0F-8DF7-1C48CBB9FE27}" type="slidenum">
              <a:rPr lang="es-ES" smtClean="0"/>
              <a:pPr algn="r"/>
              <a:t>8</a:t>
            </a:fld>
            <a:r>
              <a:rPr lang="es-ES" b="0" dirty="0"/>
              <a:t>/11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4C2324-52AB-4A9B-B2D7-B1CB15368043}"/>
              </a:ext>
            </a:extLst>
          </p:cNvPr>
          <p:cNvSpPr/>
          <p:nvPr/>
        </p:nvSpPr>
        <p:spPr>
          <a:xfrm>
            <a:off x="276446" y="1089546"/>
            <a:ext cx="6321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</a:rPr>
              <a:t>Materiales y Métodos: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Indicadores objetivos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cc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66463-C89A-46F6-BB54-9FFFFAA11F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3158" y="1671782"/>
            <a:ext cx="3565237" cy="4433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E1E1F5-DF33-4D5F-919C-AD90CF633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6" y="1603688"/>
            <a:ext cx="6041508" cy="23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número de diapositiva 2">
            <a:extLst>
              <a:ext uri="{FF2B5EF4-FFF2-40B4-BE49-F238E27FC236}">
                <a16:creationId xmlns:a16="http://schemas.microsoft.com/office/drawing/2014/main" id="{415D9F4E-1E08-4F78-9EFA-F8A8C814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709" y="6553200"/>
            <a:ext cx="722217" cy="303120"/>
          </a:xfrm>
        </p:spPr>
        <p:txBody>
          <a:bodyPr/>
          <a:lstStyle/>
          <a:p>
            <a:pPr algn="r"/>
            <a:fld id="{C4E7E75B-08E3-4E0F-8DF7-1C48CBB9FE27}" type="slidenum">
              <a:rPr lang="es-ES" smtClean="0"/>
              <a:pPr algn="r"/>
              <a:t>9</a:t>
            </a:fld>
            <a:r>
              <a:rPr lang="es-ES" b="0" dirty="0"/>
              <a:t>/11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4C2324-52AB-4A9B-B2D7-B1CB15368043}"/>
              </a:ext>
            </a:extLst>
          </p:cNvPr>
          <p:cNvSpPr/>
          <p:nvPr/>
        </p:nvSpPr>
        <p:spPr>
          <a:xfrm>
            <a:off x="276446" y="1089546"/>
            <a:ext cx="6321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</a:rPr>
              <a:t>Resultados y discusión: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F6F3A-B5BC-4177-9957-96AFC8137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2" y="1667442"/>
            <a:ext cx="9994316" cy="36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9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407</Words>
  <Application>Microsoft Office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Times New Roman</vt:lpstr>
      <vt:lpstr>Tema de Office</vt:lpstr>
      <vt:lpstr>Estimating Ejection Fraction from a new dataset via Deep-Learning using EchoNet-Dynamic library: A preliminary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airam</dc:creator>
  <cp:lastModifiedBy>ataboada</cp:lastModifiedBy>
  <cp:revision>263</cp:revision>
  <dcterms:created xsi:type="dcterms:W3CDTF">2021-09-29T15:56:26Z</dcterms:created>
  <dcterms:modified xsi:type="dcterms:W3CDTF">2023-11-18T23:53:59Z</dcterms:modified>
</cp:coreProperties>
</file>